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1" r:id="rId4"/>
    <p:sldId id="257" r:id="rId5"/>
    <p:sldId id="258" r:id="rId6"/>
    <p:sldId id="259" r:id="rId7"/>
    <p:sldId id="266" r:id="rId8"/>
    <p:sldId id="260" r:id="rId9"/>
    <p:sldId id="261" r:id="rId10"/>
    <p:sldId id="273" r:id="rId11"/>
    <p:sldId id="267" r:id="rId12"/>
    <p:sldId id="268" r:id="rId13"/>
    <p:sldId id="262" r:id="rId14"/>
    <p:sldId id="263" r:id="rId15"/>
    <p:sldId id="272" r:id="rId16"/>
    <p:sldId id="264" r:id="rId17"/>
    <p:sldId id="269" r:id="rId18"/>
    <p:sldId id="276" r:id="rId19"/>
    <p:sldId id="265" r:id="rId20"/>
    <p:sldId id="281" r:id="rId21"/>
    <p:sldId id="274" r:id="rId22"/>
    <p:sldId id="275" r:id="rId23"/>
    <p:sldId id="279" r:id="rId24"/>
    <p:sldId id="282" r:id="rId25"/>
    <p:sldId id="283" r:id="rId26"/>
    <p:sldId id="284" r:id="rId27"/>
    <p:sldId id="285" r:id="rId28"/>
    <p:sldId id="278" r:id="rId29"/>
    <p:sldId id="286" r:id="rId30"/>
    <p:sldId id="289" r:id="rId31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Impact" panose="020B080603090205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95903"/>
  </p:normalViewPr>
  <p:slideViewPr>
    <p:cSldViewPr snapToGrid="0">
      <p:cViewPr>
        <p:scale>
          <a:sx n="120" d="100"/>
          <a:sy n="120" d="100"/>
        </p:scale>
        <p:origin x="232" y="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Brickwork-HD-R1a.jpg">
            <a:extLst>
              <a:ext uri="{FF2B5EF4-FFF2-40B4-BE49-F238E27FC236}">
                <a16:creationId xmlns:a16="http://schemas.microsoft.com/office/drawing/2014/main" id="{B5503F07-4730-D3BC-2907-D9EDB07BA4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 useBgFill="1">
        <p:nvSpPr>
          <p:cNvPr id="5" name="Freeform 4">
            <a:extLst>
              <a:ext uri="{FF2B5EF4-FFF2-40B4-BE49-F238E27FC236}">
                <a16:creationId xmlns:a16="http://schemas.microsoft.com/office/drawing/2014/main" id="{296C9068-940C-09C1-D063-9B13C5CD2C6B}"/>
              </a:ext>
            </a:extLst>
          </p:cNvPr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24DB031-0BB6-59F9-3131-CB05CDE95812}"/>
              </a:ext>
            </a:extLst>
          </p:cNvPr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96C32307-EAB5-386C-D53D-83470A8E50FF}"/>
              </a:ext>
            </a:extLst>
          </p:cNvPr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00C60677-E954-2CC8-927D-7FEF7D9E7F0B}"/>
              </a:ext>
            </a:extLst>
          </p:cNvPr>
          <p:cNvSpPr/>
          <p:nvPr/>
        </p:nvSpPr>
        <p:spPr>
          <a:xfrm rot="21420000">
            <a:off x="-161925" y="293688"/>
            <a:ext cx="11366500" cy="5751512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9" name="5-Point Star 8">
            <a:extLst>
              <a:ext uri="{FF2B5EF4-FFF2-40B4-BE49-F238E27FC236}">
                <a16:creationId xmlns:a16="http://schemas.microsoft.com/office/drawing/2014/main" id="{67582FD3-EE30-13A9-5517-1179DA321BBD}"/>
              </a:ext>
            </a:extLst>
          </p:cNvPr>
          <p:cNvSpPr/>
          <p:nvPr/>
        </p:nvSpPr>
        <p:spPr>
          <a:xfrm rot="21420000">
            <a:off x="4221163" y="5111750"/>
            <a:ext cx="515937" cy="514350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/>
          <a:lstStyle>
            <a:lvl1pPr algn="r">
              <a:defRPr sz="8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2F5BCEB-703B-3ED9-FA64-C1AD080E34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21420000">
            <a:off x="4948238" y="4578350"/>
            <a:ext cx="6143625" cy="1163638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>
              <a:defRPr/>
            </a:pPr>
            <a:fld id="{3020E138-C1E4-A94D-AE32-54EDE6744A93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7ED3E375-F956-AE67-994F-5440D520F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21420000">
            <a:off x="-6350" y="4883150"/>
            <a:ext cx="4048125" cy="1195388"/>
          </a:xfrm>
        </p:spPr>
        <p:txBody>
          <a:bodyPr/>
          <a:lstStyle>
            <a:lvl1pPr algn="r">
              <a:defRPr lang="en-US" sz="5400"/>
            </a:lvl1pPr>
          </a:lstStyle>
          <a:p>
            <a:pPr>
              <a:defRPr/>
            </a:pPr>
            <a:endParaRPr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933B622-F6E8-CB75-D8D1-73AD9D0D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21420000">
            <a:off x="9852025" y="3832225"/>
            <a:ext cx="906463" cy="498475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defRPr/>
            </a:pPr>
            <a:fld id="{8C7BBC3C-DE8B-6B4B-8C83-63BD3DF9CC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356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C2D2749-27D0-5344-AAAF-192AC6A64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B3A8C7-F1AD-A044-8504-6CDCF9B6EF71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27872C2-50BB-CCA5-9379-31CBA33B3A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6E575C1-FD75-5210-5B7E-F4B827ED9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CCB70B-637F-2140-A57B-411CC0AF44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55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400EECF-3301-DAE2-8317-E67CEBB11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1F5957-1AC6-C64C-8EAF-30825ABECEB0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E86B5D-F222-121B-F5D8-2CC04027D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BD1ED-6379-6A91-AADB-D68F98670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71285-1E87-7D48-A86F-3CAA55E42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87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0B6032-6F9C-2DBF-4FC3-5A90619A8790}"/>
              </a:ext>
            </a:extLst>
          </p:cNvPr>
          <p:cNvSpPr txBox="1"/>
          <p:nvPr/>
        </p:nvSpPr>
        <p:spPr>
          <a:xfrm>
            <a:off x="685800" y="892175"/>
            <a:ext cx="609600" cy="585788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E05C00-D2D5-2410-FA0E-6C604316A11A}"/>
              </a:ext>
            </a:extLst>
          </p:cNvPr>
          <p:cNvSpPr txBox="1"/>
          <p:nvPr/>
        </p:nvSpPr>
        <p:spPr>
          <a:xfrm>
            <a:off x="10472738" y="292258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  <a:latin typeface="+mn-lt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/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/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3778485-19AF-C772-FDC0-4113DC982E0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1EE18-C695-D243-A640-DD0E591AA689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967CB89A-95F4-C8AA-DCDC-AC8FCB9B4E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CD44FB2C-F07C-9450-D2FA-435882F59A6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420F65-4986-EC46-9BF3-C7CC5C7D734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65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/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7BFD4E2-94F6-7031-5B80-83FA593E8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C6530D-DC3B-E940-8F00-0DFAD8DEF187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71A2B-3831-2141-F917-5A88F21D3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58C145-A35D-9503-D672-651A43918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4FF8D2-6062-1D4E-B1D5-162BA78397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1779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29DB1470-2FE7-01A7-A995-16E6F8BF3853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FD9565-4B7C-6C4C-BB20-FB8CA66AC0EC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C516725-9E9B-8283-07D0-C8B76C524F1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508B64F-76B6-5C65-4F99-8A2C4D29BD5B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554434-3EAE-C04E-ABFA-85629DCA74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069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AA695EB-28B4-9CC6-9444-208F78A4E8A7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422AB-F04B-D446-988C-A13D1B66763C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1FAE8D17-EA2D-707A-F293-E2FB01B3CC7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79D8857-22F8-54A4-F22B-BF7BC0D8A44A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02019-BA2C-DE42-B5BB-B5745389FC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716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D50A60C-17F4-6793-117E-E0FC90D0B1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3E80B-37AA-2D4D-AC5F-3B7D761F2D79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FE12E7B-63CC-26F2-76EB-77D9B4034E2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E491BA8-3A13-6E32-67DD-DD252D57229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B62ED-A15B-8245-B2A3-379A764921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5699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67F59C2-091E-B4AE-20C3-339CBDECE5F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7F270D-D2B1-8E4D-9163-073B5B40F13C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FA7B28-7EE8-80AD-BF21-96581B9C2A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CDDBB38-6F01-1742-BC64-FB18EF9EE8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8EA1A-8D0D-FC4A-9BDA-933511423E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296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FE345D3-FA4C-6244-E8FA-21BF4AB09B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AF9516-5458-3C48-94B4-4FAAB5DBB2FF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A84FDE5-4F60-4672-DF43-E365F7CA166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C4353D-95B3-3B97-21C1-7E8C67BE37C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F039CD-8DB0-EF4A-9BBD-7675B14085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220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C6B4D-D7ED-519F-1C48-6A540A39B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A0343A-74AA-0547-9713-8B128C65356D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488C6B-093A-FDF5-34F4-081454173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FA4DF-007A-C3E4-CCBD-A3B8254D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0B6552-9CC5-D348-A024-5D020AD5AB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38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2E85103-89FB-4E82-C9D3-754429AC56B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D3046E-0EF4-224B-91E4-582E847D6238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B2A4040F-912E-BBC7-2458-A2B8B348EAB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0A553C3-269B-38DF-8324-02FB870399A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4F7A7-770C-D043-85DA-D37976DD94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4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BE98914-1C13-3186-D3D3-FB77F91E48E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C8D163-99F7-C24B-A815-4B64B7EE4F2C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0F00167-7A0A-A0FC-748F-0653123F37A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24653-91FE-1401-79FF-CE20C1556BA6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0409CC-07B1-244D-B29B-631D3E5D784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17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3EA09A-578C-376C-D51A-F35412A72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19001D-7335-504F-B929-88178E017B70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441B3D3-4BC1-96CE-1D21-AACB83928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AE6A2E8-B5E4-7CF7-CD88-47AE431DF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70D207-493E-2D4A-AF2A-679AF2650F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61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CF493D1-7AFD-4B0D-AA30-51BD4523B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1E8E2-AE33-E847-8E43-A30D14C963EA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3245A4C2-9216-CEEE-6E86-9593B7C18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204DEB3-1C5F-71F6-A08B-A5691A8D8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9899ED-E056-3041-89AE-26BD2C74A4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435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CC578AA7-2FE4-6BF7-DD13-B2FD80FE852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423D25-832E-1B48-B485-C2CB351F934C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D2003-1DB6-F9EA-6311-563264DD2E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404C8-DB08-E094-1C48-D7B984A1F7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AB2D73-7705-204E-B71E-7BE67400F0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9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/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r-FR" noProof="0"/>
              <a:t>Cliquez sur l'icône pour ajouter une image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/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7D15C85-E249-3EB3-70D5-7DD363632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929064-2D8B-AB42-87AF-4896EB8B68A8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9F11CC98-ECE9-7300-355E-C3CB4673B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BE7E37E-C10D-2699-DBC9-BB551DFB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38D30B-FF15-5144-96E0-7A3B1CF138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5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Brickwork-HD-R1a.jpg">
            <a:extLst>
              <a:ext uri="{FF2B5EF4-FFF2-40B4-BE49-F238E27FC236}">
                <a16:creationId xmlns:a16="http://schemas.microsoft.com/office/drawing/2014/main" id="{8C159DFD-4AB4-1887-0F2F-CDE2B808C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7" name="Group 9">
            <a:extLst>
              <a:ext uri="{FF2B5EF4-FFF2-40B4-BE49-F238E27FC236}">
                <a16:creationId xmlns:a16="http://schemas.microsoft.com/office/drawing/2014/main" id="{C919A7CB-5C43-BCB1-42B8-BB8F5883DD1D}"/>
              </a:ext>
            </a:extLst>
          </p:cNvPr>
          <p:cNvGrpSpPr>
            <a:grpSpLocks/>
          </p:cNvGrpSpPr>
          <p:nvPr/>
        </p:nvGrpSpPr>
        <p:grpSpPr bwMode="auto">
          <a:xfrm>
            <a:off x="-25400" y="0"/>
            <a:ext cx="12004675" cy="6643688"/>
            <a:chOff x="-25397" y="0"/>
            <a:chExt cx="12005350" cy="6644081"/>
          </a:xfrm>
        </p:grpSpPr>
        <p:sp useBgFill="1">
          <p:nvSpPr>
            <p:cNvPr id="11" name="Rectangle 10">
              <a:extLst>
                <a:ext uri="{FF2B5EF4-FFF2-40B4-BE49-F238E27FC236}">
                  <a16:creationId xmlns:a16="http://schemas.microsoft.com/office/drawing/2014/main" id="{D2396DF7-4616-4708-ACBC-C1DC7AE41E7B}"/>
                </a:ext>
              </a:extLst>
            </p:cNvPr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A09920B-C320-50E3-CF69-B53B611BC3C1}"/>
                </a:ext>
              </a:extLst>
            </p:cNvPr>
            <p:cNvSpPr/>
            <p:nvPr/>
          </p:nvSpPr>
          <p:spPr>
            <a:xfrm>
              <a:off x="-25397" y="0"/>
              <a:ext cx="11773562" cy="6420230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FB6AB9F-FF3D-9105-B22E-7291086228E9}"/>
                </a:ext>
              </a:extLst>
            </p:cNvPr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3278C5-EF95-52D7-27B8-470C6C8AE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85800"/>
            <a:ext cx="10396538" cy="1152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7ECBA3-DDE5-FE02-D8E6-CD8FA0792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2063750"/>
            <a:ext cx="10396538" cy="3311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0BE505-E909-575F-FBFF-85B71BBD62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297738" y="5757863"/>
            <a:ext cx="3784600" cy="498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3200" cap="all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9DE8A4E-E0F0-D049-B937-9E9A213173D6}" type="datetimeFigureOut">
              <a:rPr lang="en-US"/>
              <a:pPr>
                <a:defRPr/>
              </a:pPr>
              <a:t>12/18/23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51E7A-D9D1-EBA6-B3AD-801A1BFE66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" y="5757863"/>
            <a:ext cx="5499100" cy="498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3200" cap="all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D5C45-51C0-BFB6-016F-944903C092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6500" y="5757863"/>
            <a:ext cx="908050" cy="498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3200" cap="all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2AA9CA75-87E9-5045-980D-6A438BD9A7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6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 kern="1200" cap="all">
          <a:solidFill>
            <a:schemeClr val="accent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5400">
          <a:solidFill>
            <a:schemeClr val="accent1"/>
          </a:solidFill>
          <a:latin typeface="Impact" panose="020B0806030902050204" pitchFamily="34" charset="0"/>
        </a:defRPr>
      </a:lvl9pPr>
    </p:titleStyle>
    <p:bodyStyle>
      <a:lvl1pPr marL="228600" indent="-228600" algn="l" rtl="0" eaLnBrk="0" fontAlgn="base" hangingPunct="0">
        <a:lnSpc>
          <a:spcPct val="120000"/>
        </a:lnSpc>
        <a:spcBef>
          <a:spcPts val="10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kern="1200" cap="all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120000"/>
        </a:lnSpc>
        <a:spcBef>
          <a:spcPts val="500"/>
        </a:spcBef>
        <a:spcAft>
          <a:spcPct val="0"/>
        </a:spcAft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B5A6AC-9BF4-1408-B628-DD3780973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1420000">
            <a:off x="890588" y="661988"/>
            <a:ext cx="9755187" cy="2767012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Photo </a:t>
            </a:r>
            <a:r>
              <a:rPr lang="fr-FR" dirty="0" err="1"/>
              <a:t>numériquE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318EB2-AADA-0988-E6B5-9072FBF884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21420000">
            <a:off x="982663" y="3505200"/>
            <a:ext cx="9755187" cy="5508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Cours SNT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DC72E6-C2D8-38A2-1B17-903C455D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1021B8-26F6-D656-8290-A3BD61DF737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25613"/>
            <a:ext cx="10394950" cy="39211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Pour résumer…</a:t>
            </a:r>
          </a:p>
        </p:txBody>
      </p:sp>
      <p:pic>
        <p:nvPicPr>
          <p:cNvPr id="28675" name="Picture 2" descr="histoire_photographie">
            <a:extLst>
              <a:ext uri="{FF2B5EF4-FFF2-40B4-BE49-F238E27FC236}">
                <a16:creationId xmlns:a16="http://schemas.microsoft.com/office/drawing/2014/main" id="{919FD05A-7EE0-207E-8459-4DFD84BD8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12192000" cy="618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21FE4A-4167-BE65-8A54-A686AF3D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Argentique vs Numérique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EEC2F10-144D-1509-9192-AF66F578433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25613"/>
            <a:ext cx="10394950" cy="39211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Différences principales</a:t>
            </a:r>
          </a:p>
        </p:txBody>
      </p:sp>
      <p:pic>
        <p:nvPicPr>
          <p:cNvPr id="29699" name="Image 3">
            <a:extLst>
              <a:ext uri="{FF2B5EF4-FFF2-40B4-BE49-F238E27FC236}">
                <a16:creationId xmlns:a16="http://schemas.microsoft.com/office/drawing/2014/main" id="{30D3538B-175E-B36A-73A3-05AFD31CE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83" r="23634"/>
          <a:stretch>
            <a:fillRect/>
          </a:stretch>
        </p:blipFill>
        <p:spPr bwMode="auto">
          <a:xfrm>
            <a:off x="749300" y="3846513"/>
            <a:ext cx="1217613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Image 3">
            <a:extLst>
              <a:ext uri="{FF2B5EF4-FFF2-40B4-BE49-F238E27FC236}">
                <a16:creationId xmlns:a16="http://schemas.microsoft.com/office/drawing/2014/main" id="{DC30114C-1C72-0AD8-4215-BF31EA6DD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6" r="19862"/>
          <a:stretch>
            <a:fillRect/>
          </a:stretch>
        </p:blipFill>
        <p:spPr bwMode="auto">
          <a:xfrm>
            <a:off x="685800" y="2192338"/>
            <a:ext cx="1343025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8ED4618-2B83-08E3-59CB-6AF472D0FEE1}"/>
              </a:ext>
            </a:extLst>
          </p:cNvPr>
          <p:cNvGrpSpPr>
            <a:grpSpLocks/>
          </p:cNvGrpSpPr>
          <p:nvPr/>
        </p:nvGrpSpPr>
        <p:grpSpPr bwMode="auto">
          <a:xfrm>
            <a:off x="2808288" y="1541463"/>
            <a:ext cx="8356600" cy="3740150"/>
            <a:chOff x="2808645" y="1541142"/>
            <a:chExt cx="8356066" cy="3739873"/>
          </a:xfrm>
        </p:grpSpPr>
        <p:sp>
          <p:nvSpPr>
            <p:cNvPr id="5" name="Espace réservé du contenu 2">
              <a:extLst>
                <a:ext uri="{FF2B5EF4-FFF2-40B4-BE49-F238E27FC236}">
                  <a16:creationId xmlns:a16="http://schemas.microsoft.com/office/drawing/2014/main" id="{E715DC0B-F598-F2E4-C88E-94D3035019EF}"/>
                </a:ext>
              </a:extLst>
            </p:cNvPr>
            <p:cNvSpPr txBox="1">
              <a:spLocks/>
            </p:cNvSpPr>
            <p:nvPr/>
          </p:nvSpPr>
          <p:spPr>
            <a:xfrm>
              <a:off x="2808645" y="3707919"/>
              <a:ext cx="8356066" cy="1573096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fr-FR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Numérique:</a:t>
              </a:r>
              <a:r>
                <a:rPr lang="fr-F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Dépendant d’une batterie; pratiquement gratuit une fois qu’on a l’appareil; qualité qui peut être excellente – mais toujours dépendante des pixels; très simple.</a:t>
              </a:r>
            </a:p>
          </p:txBody>
        </p:sp>
        <p:sp>
          <p:nvSpPr>
            <p:cNvPr id="7" name="Espace réservé du contenu 2">
              <a:extLst>
                <a:ext uri="{FF2B5EF4-FFF2-40B4-BE49-F238E27FC236}">
                  <a16:creationId xmlns:a16="http://schemas.microsoft.com/office/drawing/2014/main" id="{24C2E54C-2079-3FE1-48AA-D93303C412F2}"/>
                </a:ext>
              </a:extLst>
            </p:cNvPr>
            <p:cNvSpPr txBox="1">
              <a:spLocks/>
            </p:cNvSpPr>
            <p:nvPr/>
          </p:nvSpPr>
          <p:spPr>
            <a:xfrm>
              <a:off x="2808645" y="2203080"/>
              <a:ext cx="8265584" cy="1438168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fr-FR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Argentique:</a:t>
              </a:r>
              <a:r>
                <a:rPr lang="fr-FR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Pas besoin d’électricité; Cher (pellicules, développement); qualité optimale (pas de pixels); difficile d’utilisation. </a:t>
              </a:r>
            </a:p>
          </p:txBody>
        </p:sp>
        <p:sp>
          <p:nvSpPr>
            <p:cNvPr id="8" name="Espace réservé du contenu 2">
              <a:extLst>
                <a:ext uri="{FF2B5EF4-FFF2-40B4-BE49-F238E27FC236}">
                  <a16:creationId xmlns:a16="http://schemas.microsoft.com/office/drawing/2014/main" id="{C06F55DD-99D7-2A4D-A25B-B57DF2313816}"/>
                </a:ext>
              </a:extLst>
            </p:cNvPr>
            <p:cNvSpPr txBox="1">
              <a:spLocks/>
            </p:cNvSpPr>
            <p:nvPr/>
          </p:nvSpPr>
          <p:spPr>
            <a:xfrm>
              <a:off x="6096147" y="1541142"/>
              <a:ext cx="2249344" cy="701623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8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 kern="1200" cap="all" baseline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auto">
                <a:spcAft>
                  <a:spcPts val="0"/>
                </a:spcAft>
                <a:buFont typeface="Arial" panose="020B0604020202020204" pitchFamily="34" charset="0"/>
                <a:buNone/>
                <a:defRPr/>
              </a:pPr>
              <a:r>
                <a:rPr lang="fr-FR" dirty="0">
                  <a:solidFill>
                    <a:srgbClr val="0070C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Prise de note :</a:t>
              </a:r>
              <a:endParaRPr lang="fr-FR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  <p:sp>
          <p:nvSpPr>
            <p:cNvPr id="29705" name="TextBox 8">
              <a:extLst>
                <a:ext uri="{FF2B5EF4-FFF2-40B4-BE49-F238E27FC236}">
                  <a16:creationId xmlns:a16="http://schemas.microsoft.com/office/drawing/2014/main" id="{63C03C1D-8827-EC89-5978-C132DD9F9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85067" y="2630311"/>
              <a:ext cx="18473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Impact" panose="020B0806030902050204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Impact" panose="020B0806030902050204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Impact" panose="020B0806030902050204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Impact" panose="020B0806030902050204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Impact" panose="020B0806030902050204" pitchFamily="34" charset="0"/>
                </a:defRPr>
              </a:lvl5pPr>
              <a:lvl6pPr marL="25146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Impact" panose="020B0806030902050204" pitchFamily="34" charset="0"/>
                </a:defRPr>
              </a:lvl6pPr>
              <a:lvl7pPr marL="29718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Impact" panose="020B0806030902050204" pitchFamily="34" charset="0"/>
                </a:defRPr>
              </a:lvl7pPr>
              <a:lvl8pPr marL="34290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Impact" panose="020B0806030902050204" pitchFamily="34" charset="0"/>
                </a:defRPr>
              </a:lvl8pPr>
              <a:lvl9pPr marL="38862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Clr>
                  <a:schemeClr val="accent1"/>
                </a:buClr>
                <a:buSzPct val="160000"/>
                <a:buFont typeface="Arial" panose="020B0604020202020204" pitchFamily="34" charset="0"/>
                <a:buChar char="•"/>
                <a:defRPr sz="1400">
                  <a:solidFill>
                    <a:schemeClr val="tx1"/>
                  </a:solidFill>
                  <a:latin typeface="Impact" panose="020B080603090205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fr-FR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E3B37A-5290-1A45-4318-C7ADAE8A6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8438"/>
            <a:ext cx="10396538" cy="11525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Comment voit-on?</a:t>
            </a:r>
          </a:p>
        </p:txBody>
      </p:sp>
      <p:pic>
        <p:nvPicPr>
          <p:cNvPr id="30722" name="Espace réservé du contenu 3">
            <a:extLst>
              <a:ext uri="{FF2B5EF4-FFF2-40B4-BE49-F238E27FC236}">
                <a16:creationId xmlns:a16="http://schemas.microsoft.com/office/drawing/2014/main" id="{CCF66FA0-10A6-5688-E4DF-ED9C57532C4D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95450"/>
            <a:ext cx="5322888" cy="4298950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A5ED43B-8003-1A06-3779-894593836F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538" y="1838325"/>
            <a:ext cx="47212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Prise de note 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La lumière est projetée jusqu’au fond de l’œil, sur la rétine, puis les cônes captent les différentes couleurs (vert, rouge, bleu), les transforment en signaux électriques, et les envoient au cerveau.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90B838-3160-2C78-5801-B420CE015C06}"/>
              </a:ext>
            </a:extLst>
          </p:cNvPr>
          <p:cNvSpPr txBox="1">
            <a:spLocks/>
          </p:cNvSpPr>
          <p:nvPr/>
        </p:nvSpPr>
        <p:spPr>
          <a:xfrm>
            <a:off x="685800" y="1157288"/>
            <a:ext cx="10394950" cy="390525"/>
          </a:xfrm>
          <a:prstGeom prst="rect">
            <a:avLst/>
          </a:prstGeom>
        </p:spPr>
        <p:txBody>
          <a:bodyPr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Apprendre à voir avant de photographier…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03541C8-5D9A-2308-545C-7DC0B7FB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Comment prendre une belle photo ?</a:t>
            </a:r>
          </a:p>
        </p:txBody>
      </p:sp>
      <p:sp>
        <p:nvSpPr>
          <p:cNvPr id="31746" name="ZoneTexte 4">
            <a:extLst>
              <a:ext uri="{FF2B5EF4-FFF2-40B4-BE49-F238E27FC236}">
                <a16:creationId xmlns:a16="http://schemas.microsoft.com/office/drawing/2014/main" id="{903EE27E-38C4-5EFF-4E0C-A1E3D36E42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3538" y="2152650"/>
            <a:ext cx="4721225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Prise de note 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Un appareil photo s’inspire du fonctionnement de l’œil: la lumière atteint le fond du boîtier où elle est captée par un capteur photo qui la transforme en image.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7450B3-E337-EBB9-E121-DC59D438AF5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750"/>
            <a:ext cx="10394950" cy="33115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fr-FR"/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7A5D46AE-FF4D-23F9-E264-BE8673D4B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3" y="1838325"/>
            <a:ext cx="6632575" cy="337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20B708-7E0B-D1C9-7E86-ECDABC8D6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Comment prendre une belle photo ?</a:t>
            </a:r>
          </a:p>
        </p:txBody>
      </p:sp>
      <p:sp>
        <p:nvSpPr>
          <p:cNvPr id="32770" name="ZoneTexte 4">
            <a:extLst>
              <a:ext uri="{FF2B5EF4-FFF2-40B4-BE49-F238E27FC236}">
                <a16:creationId xmlns:a16="http://schemas.microsoft.com/office/drawing/2014/main" id="{D0F205F7-5425-3A6B-3280-684BECB668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1524000"/>
            <a:ext cx="4721225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Prise de note 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Le capteur de l'appareil est composé de cellules photo-sensibles (qu’on appelle </a:t>
            </a:r>
            <a:r>
              <a:rPr lang="fr-FR" altLang="en-US" sz="2400" b="1" u="sng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photosites</a:t>
            </a: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Un groupe de 4 cellules constitue un </a:t>
            </a:r>
            <a:r>
              <a:rPr lang="fr-FR" altLang="en-US" sz="2400" b="1" u="sng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pixel</a:t>
            </a: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La définition d’un capteur est son nombre de photosites.</a:t>
            </a:r>
          </a:p>
        </p:txBody>
      </p:sp>
      <p:pic>
        <p:nvPicPr>
          <p:cNvPr id="32771" name="Image 2">
            <a:extLst>
              <a:ext uri="{FF2B5EF4-FFF2-40B4-BE49-F238E27FC236}">
                <a16:creationId xmlns:a16="http://schemas.microsoft.com/office/drawing/2014/main" id="{781316C0-D188-434D-7A17-DCF5210D8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1838325"/>
            <a:ext cx="4533900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6E6C3F-001E-D07F-1489-882DD2702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Comment prendre une belle photo ?</a:t>
            </a:r>
          </a:p>
        </p:txBody>
      </p:sp>
      <p:sp>
        <p:nvSpPr>
          <p:cNvPr id="33794" name="ZoneTexte 4">
            <a:extLst>
              <a:ext uri="{FF2B5EF4-FFF2-40B4-BE49-F238E27FC236}">
                <a16:creationId xmlns:a16="http://schemas.microsoft.com/office/drawing/2014/main" id="{9FE24A19-F73D-4FD9-0ACD-CA14D700D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1388" y="1438275"/>
            <a:ext cx="4721225" cy="415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Prise de note 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Les photosites captent chacun une couleur exactement: le rouge (R), le vert (V ou G en anglais) et le bleu (B).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Elles « notent » l’intensité de la couleur de 0 à 255.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Les trois notes ensemble donnent le code RVB (ou RGB) du pixel.</a:t>
            </a:r>
          </a:p>
        </p:txBody>
      </p:sp>
      <p:pic>
        <p:nvPicPr>
          <p:cNvPr id="33795" name="Image 2">
            <a:extLst>
              <a:ext uri="{FF2B5EF4-FFF2-40B4-BE49-F238E27FC236}">
                <a16:creationId xmlns:a16="http://schemas.microsoft.com/office/drawing/2014/main" id="{83AC82D3-1EA9-6F09-8997-137C02A78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1892300"/>
            <a:ext cx="5678488" cy="320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18E38-EE8E-CF60-81B3-9379C5FB5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Comment prendre une belle photo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7D91AE9-B794-8057-9AED-D46B8C0EFA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2063750"/>
            <a:ext cx="10394950" cy="415925"/>
          </a:xfrm>
        </p:spPr>
        <p:txBody>
          <a:bodyPr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Une image n'est qu'un assemblage de pixels</a:t>
            </a:r>
          </a:p>
        </p:txBody>
      </p:sp>
      <p:pic>
        <p:nvPicPr>
          <p:cNvPr id="34819" name="Image 3">
            <a:extLst>
              <a:ext uri="{FF2B5EF4-FFF2-40B4-BE49-F238E27FC236}">
                <a16:creationId xmlns:a16="http://schemas.microsoft.com/office/drawing/2014/main" id="{7CD97DD8-9D2A-F09A-CBEF-CA903DFAE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76513"/>
            <a:ext cx="303847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 descr="Vallée de l'Ourika Marrakech: que voir , que faire , comment y ...">
            <a:extLst>
              <a:ext uri="{FF2B5EF4-FFF2-40B4-BE49-F238E27FC236}">
                <a16:creationId xmlns:a16="http://schemas.microsoft.com/office/drawing/2014/main" id="{180E92CC-9EF9-78F9-CA0C-4367C1BA4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38" y="2576513"/>
            <a:ext cx="52165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2B3A98-93E3-AF4C-6F26-2E448BEB7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Les Mots de la photo Numérique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126C13-56A4-7FB9-E339-5070F7B3D8F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25613"/>
            <a:ext cx="10394950" cy="39211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Petite pause vocabulaire pour ne pas se perdre…</a:t>
            </a:r>
          </a:p>
        </p:txBody>
      </p:sp>
      <p:sp>
        <p:nvSpPr>
          <p:cNvPr id="35843" name="ZoneTexte 4">
            <a:extLst>
              <a:ext uri="{FF2B5EF4-FFF2-40B4-BE49-F238E27FC236}">
                <a16:creationId xmlns:a16="http://schemas.microsoft.com/office/drawing/2014/main" id="{6724E849-F04B-220F-C70B-3423CC974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944813"/>
            <a:ext cx="4719638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Prise de note 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 b="1" u="sng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Définition d’une photo: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 b="1" u="sng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 b="1" u="sng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 b="1" u="sng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Résolution d’une photo:</a:t>
            </a:r>
          </a:p>
        </p:txBody>
      </p:sp>
      <p:sp>
        <p:nvSpPr>
          <p:cNvPr id="6" name="ZoneTexte 4">
            <a:extLst>
              <a:ext uri="{FF2B5EF4-FFF2-40B4-BE49-F238E27FC236}">
                <a16:creationId xmlns:a16="http://schemas.microsoft.com/office/drawing/2014/main" id="{43A546F7-DA01-D73A-E0DB-1A1259605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40238" y="2944813"/>
            <a:ext cx="6832600" cy="267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Nombre total de pixels qui constituent l’image (dépend du capteur).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fr-FR" altLang="en-US" sz="2400" b="1" u="sng">
              <a:latin typeface="Cambria Math" panose="02040503050406030204" pitchFamily="18" charset="0"/>
              <a:ea typeface="Cambria Math" panose="02040503050406030204" pitchFamily="18" charset="0"/>
              <a:cs typeface="Cambria Math" panose="02040503050406030204" pitchFamily="18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Nombre de pixels par unité de longueur pour l’affichage ou l’impression d’une image.</a:t>
            </a:r>
          </a:p>
        </p:txBody>
      </p:sp>
      <p:pic>
        <p:nvPicPr>
          <p:cNvPr id="8" name="Picture 7" descr="A green tree with white text&#10;&#10;Description automatically generated">
            <a:extLst>
              <a:ext uri="{FF2B5EF4-FFF2-40B4-BE49-F238E27FC236}">
                <a16:creationId xmlns:a16="http://schemas.microsoft.com/office/drawing/2014/main" id="{E6A8FA50-7A7E-59EA-6355-33BF1929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3275" y="1630363"/>
            <a:ext cx="3276600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A green tree with white text&#10;&#10;Description automatically generated">
            <a:extLst>
              <a:ext uri="{FF2B5EF4-FFF2-40B4-BE49-F238E27FC236}">
                <a16:creationId xmlns:a16="http://schemas.microsoft.com/office/drawing/2014/main" id="{FEF16C62-833A-F83F-FE1D-B3C46EE17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0" t="14581" r="9155"/>
          <a:stretch>
            <a:fillRect/>
          </a:stretch>
        </p:blipFill>
        <p:spPr bwMode="auto">
          <a:xfrm>
            <a:off x="9458325" y="2176463"/>
            <a:ext cx="1516063" cy="117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753A1-5389-0CEF-FC6E-A4D34BE636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Calcul de résolution</a:t>
            </a:r>
          </a:p>
        </p:txBody>
      </p:sp>
      <p:sp>
        <p:nvSpPr>
          <p:cNvPr id="36866" name="ZoneTexte 4">
            <a:extLst>
              <a:ext uri="{FF2B5EF4-FFF2-40B4-BE49-F238E27FC236}">
                <a16:creationId xmlns:a16="http://schemas.microsoft.com/office/drawing/2014/main" id="{1D6CC919-0612-A286-3939-EB25FFCA50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38325"/>
            <a:ext cx="47196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Prise de note :</a:t>
            </a:r>
          </a:p>
        </p:txBody>
      </p:sp>
      <p:pic>
        <p:nvPicPr>
          <p:cNvPr id="36867" name="Picture 9">
            <a:extLst>
              <a:ext uri="{FF2B5EF4-FFF2-40B4-BE49-F238E27FC236}">
                <a16:creationId xmlns:a16="http://schemas.microsoft.com/office/drawing/2014/main" id="{C6234DC9-D000-F3D1-0062-E4ED267CE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663" y="2347913"/>
            <a:ext cx="9718675" cy="267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640938-5891-9B79-8290-5F4D25957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Exercice 1: Appareil photo numérique</a:t>
            </a:r>
          </a:p>
        </p:txBody>
      </p:sp>
      <p:pic>
        <p:nvPicPr>
          <p:cNvPr id="37890" name="Espace réservé du contenu 3">
            <a:extLst>
              <a:ext uri="{FF2B5EF4-FFF2-40B4-BE49-F238E27FC236}">
                <a16:creationId xmlns:a16="http://schemas.microsoft.com/office/drawing/2014/main" id="{E162C4E9-8FAB-D752-EBE5-3D93D61CD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838325"/>
            <a:ext cx="5322888" cy="429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ZoneTexte 4">
            <a:extLst>
              <a:ext uri="{FF2B5EF4-FFF2-40B4-BE49-F238E27FC236}">
                <a16:creationId xmlns:a16="http://schemas.microsoft.com/office/drawing/2014/main" id="{E3F7AA8A-834B-8919-F460-F8A019ECD5C0}"/>
              </a:ext>
            </a:extLst>
          </p:cNvPr>
          <p:cNvSpPr txBox="1"/>
          <p:nvPr/>
        </p:nvSpPr>
        <p:spPr>
          <a:xfrm>
            <a:off x="6096000" y="2293938"/>
            <a:ext cx="4719638" cy="26765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 est l’équivalent dans un appareil photo numérique: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Du cristallin de l’œil?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De la rétine?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Du cerveau humain?</a:t>
            </a:r>
          </a:p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D’un cône?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AB262F-22D8-B45A-8851-C78D10BF8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Avant de commencer…</a:t>
            </a:r>
          </a:p>
        </p:txBody>
      </p:sp>
      <p:pic>
        <p:nvPicPr>
          <p:cNvPr id="20482" name="Picture 9" descr="A close-up of a book&#10;&#10;Description automatically generated">
            <a:extLst>
              <a:ext uri="{FF2B5EF4-FFF2-40B4-BE49-F238E27FC236}">
                <a16:creationId xmlns:a16="http://schemas.microsoft.com/office/drawing/2014/main" id="{CC0554B4-DA94-DB06-6C44-18E921892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5" t="17918" r="10970" b="46873"/>
          <a:stretch>
            <a:fillRect/>
          </a:stretch>
        </p:blipFill>
        <p:spPr bwMode="auto">
          <a:xfrm>
            <a:off x="2273300" y="1690688"/>
            <a:ext cx="7397750" cy="448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10">
            <a:extLst>
              <a:ext uri="{FF2B5EF4-FFF2-40B4-BE49-F238E27FC236}">
                <a16:creationId xmlns:a16="http://schemas.microsoft.com/office/drawing/2014/main" id="{FA1FAB56-F92A-B8D1-3DAD-05FB6D77EC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5563" y="5162550"/>
            <a:ext cx="2328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1400" i="1"/>
              <a:t>Source: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1400" i="1"/>
              <a:t>SNT 2</a:t>
            </a:r>
            <a:r>
              <a:rPr lang="fr-FR" altLang="en-US" sz="1400" i="1" baseline="30000"/>
              <a:t>de</a:t>
            </a:r>
            <a:r>
              <a:rPr lang="fr-FR" altLang="en-US" sz="1400" i="1"/>
              <a:t> ; Delagrave; 2019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ACFF7-D0DF-CD31-C31A-916B03BA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Exercice 2: Conversion Numérique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7A11-A2E9-CC61-95C7-C05BE9F2D0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D622A9-9887-C6DD-C96B-8D74A7794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987" y="2044578"/>
            <a:ext cx="11098071" cy="276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399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C7476C-8BA9-FCEB-F1EF-7FE5C9B94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Exercice 3: Codage Couleurs</a:t>
            </a:r>
          </a:p>
        </p:txBody>
      </p:sp>
      <p:sp>
        <p:nvSpPr>
          <p:cNvPr id="38914" name="ZoneTexte 4">
            <a:extLst>
              <a:ext uri="{FF2B5EF4-FFF2-40B4-BE49-F238E27FC236}">
                <a16:creationId xmlns:a16="http://schemas.microsoft.com/office/drawing/2014/main" id="{65CAAEF4-3CBE-7620-63EA-1CA1DD6AC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772" y="1538899"/>
            <a:ext cx="1012983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Le codage des couleurs est toujours donné dans le même ordre: R-V-B, les couleurs que perçoit l’œil humain.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A quelles couleurs correspondent les codes:</a:t>
            </a:r>
          </a:p>
        </p:txBody>
      </p:sp>
      <p:sp>
        <p:nvSpPr>
          <p:cNvPr id="38915" name="ZoneTexte 4">
            <a:extLst>
              <a:ext uri="{FF2B5EF4-FFF2-40B4-BE49-F238E27FC236}">
                <a16:creationId xmlns:a16="http://schemas.microsoft.com/office/drawing/2014/main" id="{AFC0CDC8-853D-F660-6CC6-00D2672267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2219" y="2644530"/>
            <a:ext cx="281940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Impact" panose="020B0806030902050204" pitchFamily="34" charset="0"/>
              <a:buAutoNum type="alphaLcParenR"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255-0-0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Impact" panose="020B0806030902050204" pitchFamily="34" charset="0"/>
              <a:buAutoNum type="alphaLcParenR"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0-255-0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Impact" panose="020B0806030902050204" pitchFamily="34" charset="0"/>
              <a:buAutoNum type="alphaLcParenR"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0-0-255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Impact" panose="020B0806030902050204" pitchFamily="34" charset="0"/>
              <a:buAutoNum type="alphaLcParenR"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255-255-0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Impact" panose="020B0806030902050204" pitchFamily="34" charset="0"/>
              <a:buAutoNum type="alphaLcParenR"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255-0-255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Impact" panose="020B0806030902050204" pitchFamily="34" charset="0"/>
              <a:buAutoNum type="alphaLcParenR"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0-255-255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Impact" panose="020B0806030902050204" pitchFamily="34" charset="0"/>
              <a:buAutoNum type="alphaLcParenR"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255-255-255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 typeface="Impact" panose="020B0806030902050204" pitchFamily="34" charset="0"/>
              <a:buAutoNum type="alphaLcParenR"/>
            </a:pPr>
            <a:r>
              <a:rPr lang="fr-FR" altLang="en-US" sz="2400" dirty="0"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0-0-0</a:t>
            </a:r>
          </a:p>
        </p:txBody>
      </p:sp>
      <p:pic>
        <p:nvPicPr>
          <p:cNvPr id="38916" name="Picture 7">
            <a:extLst>
              <a:ext uri="{FF2B5EF4-FFF2-40B4-BE49-F238E27FC236}">
                <a16:creationId xmlns:a16="http://schemas.microsoft.com/office/drawing/2014/main" id="{8DA86593-4706-5C3F-4790-8D1A63F6E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775" y="2058988"/>
            <a:ext cx="4754563" cy="446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38142-4781-4210-06BA-1662A0AC1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Exercice 4: Définition &amp; Résolution</a:t>
            </a:r>
          </a:p>
        </p:txBody>
      </p:sp>
      <p:sp>
        <p:nvSpPr>
          <p:cNvPr id="7" name="ZoneTexte 4">
            <a:extLst>
              <a:ext uri="{FF2B5EF4-FFF2-40B4-BE49-F238E27FC236}">
                <a16:creationId xmlns:a16="http://schemas.microsoft.com/office/drawing/2014/main" id="{F727DDF4-717B-89AB-824B-CF818C974C3F}"/>
              </a:ext>
            </a:extLst>
          </p:cNvPr>
          <p:cNvSpPr txBox="1"/>
          <p:nvPr/>
        </p:nvSpPr>
        <p:spPr>
          <a:xfrm>
            <a:off x="685800" y="1679575"/>
            <a:ext cx="10129838" cy="3416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On considère une image de 75x50 pixels, que l’on imprime sur une feuille de 6x4 pouces (environ 15x10 cm).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Quelle est la définition de cette image?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Quelle sera la taille de chaque pixel?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 pensez-vous de ce résultat?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Quelles devraient être les dimensions de la feuille pour atteindre une résolution de 100 ppp?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r>
              <a:rPr lang="fr-FR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Quelle définition pour une résolution de 300 ppp sur la feuille initiale?</a:t>
            </a:r>
          </a:p>
          <a:p>
            <a:pPr marL="457200" indent="-457200" eaLnBrk="1" fontAlgn="auto" hangingPunct="1">
              <a:spcBef>
                <a:spcPts val="0"/>
              </a:spcBef>
              <a:spcAft>
                <a:spcPts val="0"/>
              </a:spcAft>
              <a:buFont typeface="+mj-lt"/>
              <a:buAutoNum type="alphaLcParenR"/>
              <a:defRPr/>
            </a:pPr>
            <a:endParaRPr lang="fr-FR" sz="2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39939" name="Picture 3">
            <a:extLst>
              <a:ext uri="{FF2B5EF4-FFF2-40B4-BE49-F238E27FC236}">
                <a16:creationId xmlns:a16="http://schemas.microsoft.com/office/drawing/2014/main" id="{57DD6C2B-4896-EECA-B669-B4281F672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8" y="4729163"/>
            <a:ext cx="6783387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3B3A-19B0-E005-985E-332F03BE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dirty="0"/>
              <a:t>Coder une image numérique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FF7F410-738E-1940-CAA9-408A3CEB31EB}"/>
              </a:ext>
            </a:extLst>
          </p:cNvPr>
          <p:cNvSpPr txBox="1">
            <a:spLocks/>
          </p:cNvSpPr>
          <p:nvPr/>
        </p:nvSpPr>
        <p:spPr>
          <a:xfrm>
            <a:off x="687388" y="1902156"/>
            <a:ext cx="10394950" cy="406270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On </a:t>
            </a:r>
            <a:r>
              <a:rPr lang="en-US" dirty="0" err="1">
                <a:effectLst/>
                <a:latin typeface="Helvetica" pitchFamily="2" charset="0"/>
              </a:rPr>
              <a:t>appelle</a:t>
            </a:r>
            <a:r>
              <a:rPr lang="en-US" dirty="0">
                <a:effectLst/>
                <a:latin typeface="Helvetica" pitchFamily="2" charset="0"/>
              </a:rPr>
              <a:t> BIT (</a:t>
            </a:r>
            <a:r>
              <a:rPr lang="en-US" dirty="0" err="1">
                <a:effectLst/>
                <a:latin typeface="Helvetica" pitchFamily="2" charset="0"/>
              </a:rPr>
              <a:t>BInary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digiT</a:t>
            </a:r>
            <a:r>
              <a:rPr lang="en-US" dirty="0">
                <a:effectLst/>
                <a:latin typeface="Helvetica" pitchFamily="2" charset="0"/>
              </a:rPr>
              <a:t>) le plus petit </a:t>
            </a:r>
            <a:r>
              <a:rPr lang="en-US" dirty="0" err="1">
                <a:effectLst/>
                <a:latin typeface="Helvetica" pitchFamily="2" charset="0"/>
              </a:rPr>
              <a:t>élément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d’information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stockable</a:t>
            </a:r>
            <a:r>
              <a:rPr lang="en-US" dirty="0">
                <a:effectLst/>
                <a:latin typeface="Helvetica" pitchFamily="2" charset="0"/>
              </a:rPr>
              <a:t> par un </a:t>
            </a:r>
            <a:r>
              <a:rPr lang="en-US" dirty="0" err="1">
                <a:effectLst/>
                <a:latin typeface="Helvetica" pitchFamily="2" charset="0"/>
              </a:rPr>
              <a:t>ordinateur</a:t>
            </a:r>
            <a:r>
              <a:rPr lang="en-US" dirty="0">
                <a:effectLst/>
                <a:latin typeface="Helvetica" pitchFamily="2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Le bit ne </a:t>
            </a:r>
            <a:r>
              <a:rPr lang="en-US" dirty="0" err="1">
                <a:effectLst/>
                <a:latin typeface="Helvetica" pitchFamily="2" charset="0"/>
              </a:rPr>
              <a:t>peut</a:t>
            </a:r>
            <a:r>
              <a:rPr lang="en-US" dirty="0">
                <a:effectLst/>
                <a:latin typeface="Helvetica" pitchFamily="2" charset="0"/>
              </a:rPr>
              <a:t> prendre que 2 </a:t>
            </a:r>
            <a:r>
              <a:rPr lang="en-US" dirty="0" err="1">
                <a:effectLst/>
                <a:latin typeface="Helvetica" pitchFamily="2" charset="0"/>
              </a:rPr>
              <a:t>valeurs</a:t>
            </a:r>
            <a:r>
              <a:rPr lang="en-US" dirty="0">
                <a:effectLst/>
                <a:latin typeface="Helvetica" pitchFamily="2" charset="0"/>
              </a:rPr>
              <a:t>: 0 </a:t>
            </a:r>
            <a:r>
              <a:rPr lang="en-US" dirty="0" err="1">
                <a:effectLst/>
                <a:latin typeface="Helvetica" pitchFamily="2" charset="0"/>
              </a:rPr>
              <a:t>ou</a:t>
            </a:r>
            <a:r>
              <a:rPr lang="en-US" dirty="0">
                <a:effectLst/>
                <a:latin typeface="Helvetica" pitchFamily="2" charset="0"/>
              </a:rPr>
              <a:t> 1.</a:t>
            </a:r>
          </a:p>
          <a:p>
            <a:pPr marL="0" indent="0">
              <a:buNone/>
            </a:pPr>
            <a:r>
              <a:rPr lang="en-US" dirty="0" err="1">
                <a:effectLst/>
                <a:latin typeface="Helvetica" pitchFamily="2" charset="0"/>
              </a:rPr>
              <a:t>L’opération</a:t>
            </a:r>
            <a:r>
              <a:rPr lang="en-US" dirty="0">
                <a:effectLst/>
                <a:latin typeface="Helvetica" pitchFamily="2" charset="0"/>
              </a:rPr>
              <a:t> qui </a:t>
            </a:r>
            <a:r>
              <a:rPr lang="en-US" dirty="0" err="1">
                <a:effectLst/>
                <a:latin typeface="Helvetica" pitchFamily="2" charset="0"/>
              </a:rPr>
              <a:t>consiste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à</a:t>
            </a:r>
            <a:r>
              <a:rPr lang="en-US" dirty="0">
                <a:effectLst/>
                <a:latin typeface="Helvetica" pitchFamily="2" charset="0"/>
              </a:rPr>
              <a:t> coder </a:t>
            </a:r>
            <a:r>
              <a:rPr lang="en-US" dirty="0" err="1">
                <a:effectLst/>
                <a:latin typeface="Helvetica" pitchFamily="2" charset="0"/>
              </a:rPr>
              <a:t>une</a:t>
            </a:r>
            <a:r>
              <a:rPr lang="en-US" dirty="0">
                <a:effectLst/>
                <a:latin typeface="Helvetica" pitchFamily="2" charset="0"/>
              </a:rPr>
              <a:t> information </a:t>
            </a:r>
            <a:r>
              <a:rPr lang="en-US" dirty="0" err="1">
                <a:effectLst/>
                <a:latin typeface="Helvetica" pitchFamily="2" charset="0"/>
              </a:rPr>
              <a:t>en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une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série</a:t>
            </a:r>
            <a:r>
              <a:rPr lang="en-US" dirty="0">
                <a:effectLst/>
                <a:latin typeface="Helvetica" pitchFamily="2" charset="0"/>
              </a:rPr>
              <a:t> de bits </a:t>
            </a:r>
            <a:r>
              <a:rPr lang="en-US" dirty="0" err="1">
                <a:effectLst/>
                <a:latin typeface="Helvetica" pitchFamily="2" charset="0"/>
              </a:rPr>
              <a:t>est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appelée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numérisation</a:t>
            </a:r>
            <a:r>
              <a:rPr lang="en-US" dirty="0">
                <a:effectLst/>
                <a:latin typeface="Helvetica" pitchFamily="2" charset="0"/>
              </a:rPr>
              <a:t>.</a:t>
            </a:r>
          </a:p>
          <a:p>
            <a:pPr marL="0" indent="0">
              <a:buNone/>
            </a:pPr>
            <a:endParaRPr lang="en-US" dirty="0">
              <a:effectLst/>
              <a:latin typeface="Helvetica" pitchFamily="2" charset="0"/>
            </a:endParaRPr>
          </a:p>
          <a:p>
            <a:pPr marL="0" indent="0">
              <a:buNone/>
              <a:defRPr/>
            </a:pP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3B3A-19B0-E005-985E-332F03BE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dirty="0"/>
              <a:t>Coder une image numérique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FF7F410-738E-1940-CAA9-408A3CEB31EB}"/>
              </a:ext>
            </a:extLst>
          </p:cNvPr>
          <p:cNvSpPr txBox="1">
            <a:spLocks/>
          </p:cNvSpPr>
          <p:nvPr/>
        </p:nvSpPr>
        <p:spPr>
          <a:xfrm>
            <a:off x="687388" y="1944688"/>
            <a:ext cx="10394950" cy="29241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Un bit </a:t>
            </a:r>
            <a:r>
              <a:rPr lang="en-US" dirty="0" err="1">
                <a:effectLst/>
                <a:latin typeface="Helvetica" pitchFamily="2" charset="0"/>
              </a:rPr>
              <a:t>permet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d’écrire</a:t>
            </a:r>
            <a:r>
              <a:rPr lang="en-US" dirty="0">
                <a:effectLst/>
                <a:latin typeface="Helvetica" pitchFamily="2" charset="0"/>
              </a:rPr>
              <a:t> deux </a:t>
            </a:r>
            <a:r>
              <a:rPr lang="en-US" dirty="0" err="1">
                <a:effectLst/>
                <a:latin typeface="Helvetica" pitchFamily="2" charset="0"/>
              </a:rPr>
              <a:t>valeurs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diff</a:t>
            </a:r>
            <a:r>
              <a:rPr lang="en-US" dirty="0" err="1">
                <a:latin typeface="Helvetica" pitchFamily="2" charset="0"/>
              </a:rPr>
              <a:t>é</a:t>
            </a:r>
            <a:r>
              <a:rPr lang="en-US" dirty="0" err="1">
                <a:effectLst/>
                <a:latin typeface="Helvetica" pitchFamily="2" charset="0"/>
              </a:rPr>
              <a:t>rentes</a:t>
            </a:r>
            <a:r>
              <a:rPr lang="en-US" dirty="0">
                <a:latin typeface="Helvetica" pitchFamily="2" charset="0"/>
              </a:rPr>
              <a:t>:</a:t>
            </a:r>
            <a:r>
              <a:rPr lang="en-US" dirty="0">
                <a:effectLst/>
                <a:latin typeface="Helvetica" pitchFamily="2" charset="0"/>
              </a:rPr>
              <a:t> 0 </a:t>
            </a:r>
            <a:r>
              <a:rPr lang="en-US" dirty="0" err="1">
                <a:effectLst/>
                <a:latin typeface="Helvetica" pitchFamily="2" charset="0"/>
              </a:rPr>
              <a:t>ou</a:t>
            </a:r>
            <a:r>
              <a:rPr lang="en-US" dirty="0">
                <a:effectLst/>
                <a:latin typeface="Helvetica" pitchFamily="2" charset="0"/>
              </a:rPr>
              <a:t> 1. </a:t>
            </a:r>
            <a:r>
              <a:rPr lang="en-US" dirty="0" err="1">
                <a:effectLst/>
                <a:latin typeface="Helvetica" pitchFamily="2" charset="0"/>
              </a:rPr>
              <a:t>Combien</a:t>
            </a:r>
            <a:r>
              <a:rPr lang="en-US" dirty="0">
                <a:effectLst/>
                <a:latin typeface="Helvetica" pitchFamily="2" charset="0"/>
              </a:rPr>
              <a:t> de </a:t>
            </a:r>
            <a:r>
              <a:rPr lang="en-US" dirty="0" err="1">
                <a:effectLst/>
                <a:latin typeface="Helvetica" pitchFamily="2" charset="0"/>
              </a:rPr>
              <a:t>nombres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peut</a:t>
            </a:r>
            <a:r>
              <a:rPr lang="en-US" dirty="0">
                <a:effectLst/>
                <a:latin typeface="Helvetica" pitchFamily="2" charset="0"/>
              </a:rPr>
              <a:t>-on </a:t>
            </a:r>
            <a:r>
              <a:rPr lang="en-US" dirty="0" err="1">
                <a:effectLst/>
                <a:latin typeface="Helvetica" pitchFamily="2" charset="0"/>
              </a:rPr>
              <a:t>représenter</a:t>
            </a:r>
            <a:r>
              <a:rPr lang="en-US" dirty="0">
                <a:effectLst/>
                <a:latin typeface="Helvetica" pitchFamily="2" charset="0"/>
              </a:rPr>
              <a:t> avec:</a:t>
            </a:r>
          </a:p>
          <a:p>
            <a:r>
              <a:rPr lang="en-US" dirty="0">
                <a:effectLst/>
                <a:latin typeface="Helvetica" pitchFamily="2" charset="0"/>
              </a:rPr>
              <a:t>deux bits?</a:t>
            </a:r>
          </a:p>
          <a:p>
            <a:r>
              <a:rPr lang="en-US" dirty="0">
                <a:effectLst/>
                <a:latin typeface="Helvetica" pitchFamily="2" charset="0"/>
              </a:rPr>
              <a:t>avec trois?</a:t>
            </a:r>
          </a:p>
          <a:p>
            <a:r>
              <a:rPr lang="en-US" dirty="0">
                <a:latin typeface="Helvetica" pitchFamily="2" charset="0"/>
              </a:rPr>
              <a:t>Avec “N” bits?</a:t>
            </a:r>
            <a:endParaRPr lang="fr-FR" dirty="0">
              <a:effectLst/>
              <a:latin typeface="Helvetica" pitchFamily="2" charset="0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2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3B3A-19B0-E005-985E-332F03BEB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fr-FR" dirty="0"/>
              <a:t>Qualité d’une image numérique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FF7F410-738E-1940-CAA9-408A3CEB31EB}"/>
              </a:ext>
            </a:extLst>
          </p:cNvPr>
          <p:cNvSpPr txBox="1">
            <a:spLocks/>
          </p:cNvSpPr>
          <p:nvPr/>
        </p:nvSpPr>
        <p:spPr>
          <a:xfrm>
            <a:off x="687388" y="1179142"/>
            <a:ext cx="10394950" cy="29241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>
              <a:buNone/>
            </a:pPr>
            <a:r>
              <a:rPr lang="en-US" dirty="0">
                <a:effectLst/>
                <a:latin typeface="Helvetica" pitchFamily="2" charset="0"/>
              </a:rPr>
              <a:t>La </a:t>
            </a:r>
            <a:r>
              <a:rPr lang="en-US" dirty="0" err="1">
                <a:effectLst/>
                <a:latin typeface="Helvetica" pitchFamily="2" charset="0"/>
              </a:rPr>
              <a:t>qualité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d’une</a:t>
            </a:r>
            <a:r>
              <a:rPr lang="en-US" dirty="0">
                <a:effectLst/>
                <a:latin typeface="Helvetica" pitchFamily="2" charset="0"/>
              </a:rPr>
              <a:t> image numérique depend </a:t>
            </a:r>
            <a:r>
              <a:rPr lang="en-US" dirty="0" err="1">
                <a:effectLst/>
                <a:latin typeface="Helvetica" pitchFamily="2" charset="0"/>
              </a:rPr>
              <a:t>donc</a:t>
            </a:r>
            <a:r>
              <a:rPr lang="en-US" dirty="0">
                <a:effectLst/>
                <a:latin typeface="Helvetica" pitchFamily="2" charset="0"/>
              </a:rPr>
              <a:t> de </a:t>
            </a:r>
            <a:r>
              <a:rPr lang="en-US" dirty="0" err="1">
                <a:effectLst/>
                <a:latin typeface="Helvetica" pitchFamily="2" charset="0"/>
              </a:rPr>
              <a:t>sa</a:t>
            </a:r>
            <a:r>
              <a:rPr lang="en-US" dirty="0">
                <a:effectLst/>
                <a:latin typeface="Helvetica" pitchFamily="2" charset="0"/>
              </a:rPr>
              <a:t> definition </a:t>
            </a:r>
            <a:r>
              <a:rPr lang="en-US" dirty="0" err="1">
                <a:effectLst/>
                <a:latin typeface="Helvetica" pitchFamily="2" charset="0"/>
              </a:rPr>
              <a:t>mais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aussi</a:t>
            </a:r>
            <a:r>
              <a:rPr lang="en-US" dirty="0">
                <a:effectLst/>
                <a:latin typeface="Helvetica" pitchFamily="2" charset="0"/>
              </a:rPr>
              <a:t> de la </a:t>
            </a:r>
            <a:r>
              <a:rPr lang="en-US" dirty="0" err="1">
                <a:effectLst/>
                <a:latin typeface="Helvetica" pitchFamily="2" charset="0"/>
              </a:rPr>
              <a:t>quantité</a:t>
            </a:r>
            <a:r>
              <a:rPr lang="en-US" dirty="0">
                <a:effectLst/>
                <a:latin typeface="Helvetica" pitchFamily="2" charset="0"/>
              </a:rPr>
              <a:t> </a:t>
            </a:r>
            <a:r>
              <a:rPr lang="en-US" dirty="0" err="1">
                <a:effectLst/>
                <a:latin typeface="Helvetica" pitchFamily="2" charset="0"/>
              </a:rPr>
              <a:t>d’informations</a:t>
            </a:r>
            <a:r>
              <a:rPr lang="en-US" dirty="0">
                <a:effectLst/>
                <a:latin typeface="Helvetica" pitchFamily="2" charset="0"/>
              </a:rPr>
              <a:t> de couleurs par pixel.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5142E4-8175-9D79-36A2-DD6DBADE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879" y="3195890"/>
            <a:ext cx="6165112" cy="280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599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3B3A-19B0-E005-985E-332F03BE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85800"/>
            <a:ext cx="3491682" cy="44537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defRPr/>
            </a:pPr>
            <a:r>
              <a:rPr lang="en-US"/>
              <a:t>Les mots de la photo numérique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FF7F410-738E-1940-CAA9-408A3CEB31EB}"/>
              </a:ext>
            </a:extLst>
          </p:cNvPr>
          <p:cNvSpPr txBox="1">
            <a:spLocks/>
          </p:cNvSpPr>
          <p:nvPr/>
        </p:nvSpPr>
        <p:spPr>
          <a:xfrm>
            <a:off x="4634684" y="685801"/>
            <a:ext cx="6433564" cy="25145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</a:t>
            </a:r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de note :</a:t>
            </a:r>
          </a:p>
          <a:p>
            <a:r>
              <a:rPr lang="en-US" dirty="0">
                <a:latin typeface="Helvetica" pitchFamily="2" charset="0"/>
              </a:rPr>
              <a:t>La </a:t>
            </a:r>
            <a:r>
              <a:rPr lang="en-US" b="1" u="sng" dirty="0" err="1">
                <a:latin typeface="Helvetica" pitchFamily="2" charset="0"/>
              </a:rPr>
              <a:t>profondeur</a:t>
            </a:r>
            <a:r>
              <a:rPr lang="en-US" b="1" u="sng" dirty="0">
                <a:latin typeface="Helvetica" pitchFamily="2" charset="0"/>
              </a:rPr>
              <a:t> de couleurs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est</a:t>
            </a:r>
            <a:r>
              <a:rPr lang="en-US" dirty="0">
                <a:latin typeface="Helvetica" pitchFamily="2" charset="0"/>
              </a:rPr>
              <a:t> le </a:t>
            </a:r>
            <a:r>
              <a:rPr lang="en-US" dirty="0" err="1">
                <a:latin typeface="Helvetica" pitchFamily="2" charset="0"/>
              </a:rPr>
              <a:t>nombre</a:t>
            </a:r>
            <a:r>
              <a:rPr lang="en-US" dirty="0">
                <a:latin typeface="Helvetica" pitchFamily="2" charset="0"/>
              </a:rPr>
              <a:t> de bits </a:t>
            </a:r>
            <a:r>
              <a:rPr lang="en-US" dirty="0" err="1">
                <a:latin typeface="Helvetica" pitchFamily="2" charset="0"/>
              </a:rPr>
              <a:t>utilisés</a:t>
            </a:r>
            <a:r>
              <a:rPr lang="en-US" dirty="0">
                <a:latin typeface="Helvetica" pitchFamily="2" charset="0"/>
              </a:rPr>
              <a:t> pour coder la couleur d’un pixel.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Son </a:t>
            </a:r>
            <a:r>
              <a:rPr lang="en-US" dirty="0" err="1">
                <a:latin typeface="Helvetica" pitchFamily="2" charset="0"/>
              </a:rPr>
              <a:t>unité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est</a:t>
            </a:r>
            <a:r>
              <a:rPr lang="en-US" dirty="0">
                <a:latin typeface="Helvetica" pitchFamily="2" charset="0"/>
              </a:rPr>
              <a:t> le </a:t>
            </a:r>
            <a:r>
              <a:rPr lang="en-US" b="1" u="sng" dirty="0">
                <a:latin typeface="Helvetica" pitchFamily="2" charset="0"/>
              </a:rPr>
              <a:t>Bit par Pixel (BPP)</a:t>
            </a:r>
            <a:r>
              <a:rPr lang="en-US" dirty="0">
                <a:latin typeface="Helvetica" pitchFamily="2" charset="0"/>
              </a:rPr>
              <a:t>.</a:t>
            </a:r>
          </a:p>
        </p:txBody>
      </p:sp>
      <p:pic>
        <p:nvPicPr>
          <p:cNvPr id="3" name="Picture 2" descr="A table with numbers and text&#10;&#10;Description automatically generated">
            <a:extLst>
              <a:ext uri="{FF2B5EF4-FFF2-40B4-BE49-F238E27FC236}">
                <a16:creationId xmlns:a16="http://schemas.microsoft.com/office/drawing/2014/main" id="{9389EA5E-73A5-5FA3-2243-BB6BE23C2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20" y="3550318"/>
            <a:ext cx="6350664" cy="157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337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3B3A-19B0-E005-985E-332F03BE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6163" y="685800"/>
            <a:ext cx="4903637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defRPr/>
            </a:pPr>
            <a:r>
              <a:rPr lang="en-US" sz="4600"/>
              <a:t>Les niveaux de gris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52DE9-BE77-C0A8-D365-654D0FF3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81" y="549378"/>
            <a:ext cx="2534026" cy="1887848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F71905-4C91-90C3-837C-21F4F70F7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0273" y="1072578"/>
            <a:ext cx="2534026" cy="844674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DEEAF7-003A-6422-2E98-2CCD9710F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380" y="3436404"/>
            <a:ext cx="5314270" cy="1355138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EFF7F410-738E-1940-CAA9-408A3CEB31EB}"/>
              </a:ext>
            </a:extLst>
          </p:cNvPr>
          <p:cNvSpPr txBox="1">
            <a:spLocks/>
          </p:cNvSpPr>
          <p:nvPr/>
        </p:nvSpPr>
        <p:spPr>
          <a:xfrm>
            <a:off x="6175849" y="2063397"/>
            <a:ext cx="5466802" cy="32374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dirty="0" err="1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</a:t>
            </a:r>
            <a:r>
              <a:rPr lang="en-US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de note :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>
                <a:latin typeface="Helvetica" pitchFamily="2" charset="0"/>
              </a:rPr>
              <a:t>Quelle </a:t>
            </a:r>
            <a:r>
              <a:rPr lang="en-US" dirty="0" err="1">
                <a:latin typeface="Helvetica" pitchFamily="2" charset="0"/>
              </a:rPr>
              <a:t>particularité</a:t>
            </a:r>
            <a:r>
              <a:rPr lang="en-US" dirty="0">
                <a:latin typeface="Helvetica" pitchFamily="2" charset="0"/>
              </a:rPr>
              <a:t> du </a:t>
            </a:r>
            <a:r>
              <a:rPr lang="en-US" dirty="0" err="1">
                <a:latin typeface="Helvetica" pitchFamily="2" charset="0"/>
              </a:rPr>
              <a:t>codage</a:t>
            </a:r>
            <a:r>
              <a:rPr lang="en-US" dirty="0">
                <a:latin typeface="Helvetica" pitchFamily="2" charset="0"/>
              </a:rPr>
              <a:t> RVB </a:t>
            </a:r>
            <a:r>
              <a:rPr lang="en-US" dirty="0" err="1">
                <a:latin typeface="Helvetica" pitchFamily="2" charset="0"/>
              </a:rPr>
              <a:t>en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niveaux</a:t>
            </a:r>
            <a:r>
              <a:rPr lang="en-US" dirty="0">
                <a:latin typeface="Helvetica" pitchFamily="2" charset="0"/>
              </a:rPr>
              <a:t> de gris?</a:t>
            </a:r>
          </a:p>
          <a:p>
            <a:endParaRPr lang="en-US" dirty="0">
              <a:latin typeface="Helvetica" pitchFamily="2" charset="0"/>
            </a:endParaRPr>
          </a:p>
          <a:p>
            <a:r>
              <a:rPr lang="en-US" dirty="0" err="1">
                <a:latin typeface="Helvetica" pitchFamily="2" charset="0"/>
              </a:rPr>
              <a:t>Quel</a:t>
            </a:r>
            <a:r>
              <a:rPr lang="en-US" dirty="0">
                <a:latin typeface="Helvetica" pitchFamily="2" charset="0"/>
              </a:rPr>
              <a:t> </a:t>
            </a:r>
            <a:r>
              <a:rPr lang="en-US" dirty="0" err="1">
                <a:latin typeface="Helvetica" pitchFamily="2" charset="0"/>
              </a:rPr>
              <a:t>intérêt</a:t>
            </a:r>
            <a:r>
              <a:rPr lang="en-US" dirty="0">
                <a:latin typeface="Helvetica" pitchFamily="2" charset="0"/>
              </a:rPr>
              <a:t> par rapport </a:t>
            </a:r>
            <a:r>
              <a:rPr lang="en-US" dirty="0" err="1">
                <a:latin typeface="Helvetica" pitchFamily="2" charset="0"/>
              </a:rPr>
              <a:t>à</a:t>
            </a:r>
            <a:r>
              <a:rPr lang="en-US" dirty="0">
                <a:latin typeface="Helvetica" pitchFamily="2" charset="0"/>
              </a:rPr>
              <a:t> la couleur?</a:t>
            </a:r>
          </a:p>
          <a:p>
            <a:pPr marL="0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4950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0D501-AC0D-607B-8644-5058EB90D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fr-FR" dirty="0"/>
              <a:t>format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C9B7AF9A-DB7A-3D30-1E86-930C5226A1B2}"/>
              </a:ext>
            </a:extLst>
          </p:cNvPr>
          <p:cNvSpPr txBox="1">
            <a:spLocks/>
          </p:cNvSpPr>
          <p:nvPr/>
        </p:nvSpPr>
        <p:spPr>
          <a:xfrm>
            <a:off x="687388" y="1465701"/>
            <a:ext cx="10394950" cy="9334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Une même image peut être enregistrée sous différents formats. </a:t>
            </a:r>
            <a:b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Quels formats connaissez-vous parmi les suivants ?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C76CEA7A-A80B-2955-94EF-056D4B5390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678589"/>
              </p:ext>
            </p:extLst>
          </p:nvPr>
        </p:nvGraphicFramePr>
        <p:xfrm>
          <a:off x="685800" y="2399151"/>
          <a:ext cx="9607552" cy="25601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1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4433">
                  <a:extLst>
                    <a:ext uri="{9D8B030D-6E8A-4147-A177-3AD203B41FA5}">
                      <a16:colId xmlns:a16="http://schemas.microsoft.com/office/drawing/2014/main" val="3618529099"/>
                    </a:ext>
                  </a:extLst>
                </a:gridCol>
                <a:gridCol w="3149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79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Format</a:t>
                      </a: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Profondeur couleur</a:t>
                      </a: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Avantages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Inconvénients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14" marB="4571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791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Raw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48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meilleure qualité d'image</a:t>
                      </a: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illisible sur le web, fichier très lourd</a:t>
                      </a:r>
                    </a:p>
                  </a:txBody>
                  <a:tcPr marL="91445" marR="91445" marT="45714" marB="4571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999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Jpg</a:t>
                      </a: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Fichier léger</a:t>
                      </a: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Qualité juste correcte</a:t>
                      </a:r>
                    </a:p>
                  </a:txBody>
                  <a:tcPr marL="91445" marR="91445" marT="45714" marB="4571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9995">
                <a:tc>
                  <a:txBody>
                    <a:bodyPr/>
                    <a:lstStyle/>
                    <a:p>
                      <a:pPr algn="ctr"/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Gif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 </a:t>
                      </a:r>
                      <a:r>
                        <a:rPr lang="fr-FR" sz="180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bpp</a:t>
                      </a:r>
                      <a:endParaRPr lang="fr-FR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permet d'avoir des animations</a:t>
                      </a:r>
                    </a:p>
                  </a:txBody>
                  <a:tcPr marL="91445" marR="91445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mauvaise qualité</a:t>
                      </a:r>
                    </a:p>
                  </a:txBody>
                  <a:tcPr marL="91445" marR="91445" marT="45714" marB="45714"/>
                </a:tc>
                <a:extLst>
                  <a:ext uri="{0D108BD9-81ED-4DB2-BD59-A6C34878D82A}">
                    <a16:rowId xmlns:a16="http://schemas.microsoft.com/office/drawing/2014/main" val="147092274"/>
                  </a:ext>
                </a:extLst>
              </a:tr>
            </a:tbl>
          </a:graphicData>
        </a:graphic>
      </p:graphicFrame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7B1318C-DF5F-4FA6-1270-97C93937BB7F}"/>
              </a:ext>
            </a:extLst>
          </p:cNvPr>
          <p:cNvSpPr txBox="1">
            <a:spLocks/>
          </p:cNvSpPr>
          <p:nvPr/>
        </p:nvSpPr>
        <p:spPr>
          <a:xfrm>
            <a:off x="687388" y="4853020"/>
            <a:ext cx="10394950" cy="9334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Mais aussi: TIFF, PNG, BMP…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A0D501-AC0D-607B-8644-5058EB90D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812" y="685800"/>
            <a:ext cx="3072869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defRPr/>
            </a:pPr>
            <a:r>
              <a:rPr lang="en-US" sz="3700"/>
              <a:t>Compression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close-up of a flower&#10;&#10;Description automatically generated">
            <a:extLst>
              <a:ext uri="{FF2B5EF4-FFF2-40B4-BE49-F238E27FC236}">
                <a16:creationId xmlns:a16="http://schemas.microsoft.com/office/drawing/2014/main" id="{1C5807F8-10A0-C912-3272-6EC3048A0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7" y="1012149"/>
            <a:ext cx="6557897" cy="3574052"/>
          </a:xfrm>
          <a:prstGeom prst="rect">
            <a:avLst/>
          </a:prstGeom>
        </p:spPr>
      </p:pic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3EB5D29A-8C5E-BF57-1F35-C537D5E9588D}"/>
              </a:ext>
            </a:extLst>
          </p:cNvPr>
          <p:cNvSpPr txBox="1">
            <a:spLocks/>
          </p:cNvSpPr>
          <p:nvPr/>
        </p:nvSpPr>
        <p:spPr>
          <a:xfrm>
            <a:off x="7700942" y="1509823"/>
            <a:ext cx="3994867" cy="363351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>
              <a:lnSpc>
                <a:spcPct val="110000"/>
              </a:lnSpc>
            </a:pPr>
            <a:endParaRPr lang="fr-FR" sz="1800" dirty="0"/>
          </a:p>
          <a:p>
            <a:pPr>
              <a:lnSpc>
                <a:spcPct val="130000"/>
              </a:lnSpc>
            </a:pPr>
            <a:r>
              <a:rPr lang="fr-FR" dirty="0">
                <a:latin typeface="Helvetica" pitchFamily="2" charset="0"/>
              </a:rPr>
              <a:t>La compression permet de modifier une image afin de réduire son poids.</a:t>
            </a:r>
          </a:p>
          <a:p>
            <a:pPr>
              <a:lnSpc>
                <a:spcPct val="130000"/>
              </a:lnSpc>
            </a:pPr>
            <a:r>
              <a:rPr lang="fr-FR" dirty="0">
                <a:latin typeface="Helvetica" pitchFamily="2" charset="0"/>
              </a:rPr>
              <a:t>Plusieurs techniques: groupement de pixels (résolution), profondeur de couleur, élimination redondances…</a:t>
            </a:r>
          </a:p>
          <a:p>
            <a:pPr>
              <a:lnSpc>
                <a:spcPct val="130000"/>
              </a:lnSpc>
            </a:pPr>
            <a:endParaRPr lang="fr-FR" dirty="0">
              <a:latin typeface="Helvetica" pitchFamily="2" charset="0"/>
            </a:endParaRPr>
          </a:p>
          <a:p>
            <a:pPr>
              <a:lnSpc>
                <a:spcPct val="130000"/>
              </a:lnSpc>
            </a:pPr>
            <a:endParaRPr lang="fr-FR" dirty="0">
              <a:latin typeface="Helvetica" pitchFamily="2" charset="0"/>
            </a:endParaRPr>
          </a:p>
          <a:p>
            <a:pPr marL="0">
              <a:lnSpc>
                <a:spcPct val="110000"/>
              </a:lnSpc>
              <a:defRPr/>
            </a:pP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239762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936333C-D2A6-039B-7AFB-9301916B8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Avant de commencer…</a:t>
            </a:r>
          </a:p>
        </p:txBody>
      </p:sp>
      <p:pic>
        <p:nvPicPr>
          <p:cNvPr id="21506" name="Picture 9" descr="A close-up of a book&#10;&#10;Description automatically generated">
            <a:extLst>
              <a:ext uri="{FF2B5EF4-FFF2-40B4-BE49-F238E27FC236}">
                <a16:creationId xmlns:a16="http://schemas.microsoft.com/office/drawing/2014/main" id="{2D830512-2B4F-8245-26AC-D86E6F63F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5" t="57114" r="10970" b="10696"/>
          <a:stretch>
            <a:fillRect/>
          </a:stretch>
        </p:blipFill>
        <p:spPr bwMode="auto">
          <a:xfrm>
            <a:off x="2054225" y="1695450"/>
            <a:ext cx="8083550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TextBox 2">
            <a:extLst>
              <a:ext uri="{FF2B5EF4-FFF2-40B4-BE49-F238E27FC236}">
                <a16:creationId xmlns:a16="http://schemas.microsoft.com/office/drawing/2014/main" id="{F71A21ED-9C90-98FD-D8D1-FC95FCD91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55563" y="5162550"/>
            <a:ext cx="23288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Impact" panose="020B0806030902050204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Impact" panose="020B0806030902050204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Impact" panose="020B0806030902050204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5pPr>
            <a:lvl6pPr marL="25146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6pPr>
            <a:lvl7pPr marL="29718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7pPr>
            <a:lvl8pPr marL="34290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8pPr>
            <a:lvl9pPr marL="3886200" indent="-228600" defTabSz="4572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Impact" panose="020B080603090205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1400" i="1"/>
              <a:t>Source: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fr-FR" altLang="en-US" sz="1400" i="1"/>
              <a:t>SNT 2</a:t>
            </a:r>
            <a:r>
              <a:rPr lang="fr-FR" altLang="en-US" sz="1400" i="1" baseline="30000"/>
              <a:t>de</a:t>
            </a:r>
            <a:r>
              <a:rPr lang="fr-FR" altLang="en-US" sz="1400" i="1"/>
              <a:t> ; Delagrave; 2019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273B3A-19B0-E005-985E-332F03BE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9468" y="122274"/>
            <a:ext cx="3072869" cy="11519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eaLnBrk="1" hangingPunct="1">
              <a:defRPr/>
            </a:pPr>
            <a:r>
              <a:rPr lang="en-US" sz="3700" dirty="0"/>
              <a:t>Le format JPG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0EBDF3C-61A6-450C-8532-9276D9A1E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0240" y="457200"/>
            <a:ext cx="7045932" cy="4686138"/>
          </a:xfrm>
          <a:prstGeom prst="rect">
            <a:avLst/>
          </a:prstGeom>
          <a:solidFill>
            <a:schemeClr val="bg1"/>
          </a:solidFill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F2A21-BD2A-45D2-980E-66D53B129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707" y="880991"/>
            <a:ext cx="6557897" cy="3836368"/>
          </a:xfrm>
          <a:prstGeom prst="rect">
            <a:avLst/>
          </a:prstGeom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902816EB-CE06-DD5F-66DA-AB3CEBB1AD2B}"/>
              </a:ext>
            </a:extLst>
          </p:cNvPr>
          <p:cNvSpPr txBox="1">
            <a:spLocks/>
          </p:cNvSpPr>
          <p:nvPr/>
        </p:nvSpPr>
        <p:spPr>
          <a:xfrm>
            <a:off x="7796638" y="880991"/>
            <a:ext cx="3895122" cy="4148209"/>
          </a:xfrm>
          <a:prstGeom prst="rect">
            <a:avLst/>
          </a:prstGeom>
        </p:spPr>
        <p:txBody>
          <a:bodyPr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>
              <a:buNone/>
            </a:pPr>
            <a:r>
              <a:rPr lang="fr-FR" dirty="0">
                <a:effectLst/>
                <a:latin typeface="Helvetica" pitchFamily="2" charset="0"/>
              </a:rPr>
              <a:t>Le format Jpeg utilise un algorithme de compression de données qui retire certains détails peu visibles</a:t>
            </a:r>
            <a:r>
              <a:rPr lang="fr-FR" dirty="0">
                <a:latin typeface="Helvetica" pitchFamily="2" charset="0"/>
              </a:rPr>
              <a:t> </a:t>
            </a:r>
            <a:r>
              <a:rPr lang="fr-FR" dirty="0">
                <a:effectLst/>
                <a:latin typeface="Helvetica" pitchFamily="2" charset="0"/>
              </a:rPr>
              <a:t>pour l’œil humain et réduit la profondeur de couleur. </a:t>
            </a:r>
          </a:p>
          <a:p>
            <a:pPr marL="0" indent="0">
              <a:buNone/>
            </a:pPr>
            <a:r>
              <a:rPr lang="fr-FR" dirty="0">
                <a:effectLst/>
                <a:latin typeface="Helvetica" pitchFamily="2" charset="0"/>
              </a:rPr>
              <a:t>Plus la compression est importante, Plus le fichier est petit, mais plus l’image est dégradée.</a:t>
            </a:r>
            <a:endParaRPr lang="fr-FR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82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278126-3746-F1F5-6F71-E104C3B9B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F7DB066-0C70-2A1B-744A-A6D8072CF1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25613"/>
            <a:ext cx="10394950" cy="39211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Qu’est-ce que c’est ?</a:t>
            </a:r>
          </a:p>
        </p:txBody>
      </p:sp>
      <p:pic>
        <p:nvPicPr>
          <p:cNvPr id="22531" name="Image 3">
            <a:extLst>
              <a:ext uri="{FF2B5EF4-FFF2-40B4-BE49-F238E27FC236}">
                <a16:creationId xmlns:a16="http://schemas.microsoft.com/office/drawing/2014/main" id="{596C4752-7556-5172-19E2-8E22510EE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2274888"/>
            <a:ext cx="4111625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FEBF6FA5-9A5F-F24E-D104-EA6072F4C1E6}"/>
              </a:ext>
            </a:extLst>
          </p:cNvPr>
          <p:cNvSpPr txBox="1">
            <a:spLocks/>
          </p:cNvSpPr>
          <p:nvPr/>
        </p:nvSpPr>
        <p:spPr>
          <a:xfrm>
            <a:off x="5111750" y="2241550"/>
            <a:ext cx="5969000" cy="159385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La première photo de l’histoire a été prise en 1827 Par Nicéphore Niepce, un Français.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035E7B4-0983-BC78-D9AF-B58313E74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763" y="4114800"/>
            <a:ext cx="13430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1D63AE2-BC73-22E7-9489-E6162C047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AB74AA-5C5A-AC27-8A89-9D10D8025E6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25613"/>
            <a:ext cx="10394950" cy="39211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Et ça ? C’est quoi ?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C48C575B-2F5E-F50D-7F24-B43A57D74B32}"/>
              </a:ext>
            </a:extLst>
          </p:cNvPr>
          <p:cNvSpPr txBox="1">
            <a:spLocks/>
          </p:cNvSpPr>
          <p:nvPr/>
        </p:nvSpPr>
        <p:spPr>
          <a:xfrm>
            <a:off x="5111750" y="2241550"/>
            <a:ext cx="5969000" cy="24098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La première photo en couleur a été prise en 1861 par un photographe anglais: ce sont en fait trois photos superposées – l’une avec un filtre vert, puis rouge, puis bleu.</a:t>
            </a:r>
          </a:p>
        </p:txBody>
      </p:sp>
      <p:pic>
        <p:nvPicPr>
          <p:cNvPr id="23556" name="Image 7">
            <a:extLst>
              <a:ext uri="{FF2B5EF4-FFF2-40B4-BE49-F238E27FC236}">
                <a16:creationId xmlns:a16="http://schemas.microsoft.com/office/drawing/2014/main" id="{08A7F7E7-77FF-9498-A997-D46260197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2241550"/>
            <a:ext cx="3836988" cy="3160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68C024-058A-C41D-108D-5346944D3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0A1F8A3-2C5D-7E49-760E-E71D02182C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25613"/>
            <a:ext cx="10394950" cy="39211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Ok, mais ça ?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C7A06E7-D96E-4369-A47B-A34FAA8C1EEC}"/>
              </a:ext>
            </a:extLst>
          </p:cNvPr>
          <p:cNvSpPr txBox="1">
            <a:spLocks/>
          </p:cNvSpPr>
          <p:nvPr/>
        </p:nvSpPr>
        <p:spPr>
          <a:xfrm>
            <a:off x="5111750" y="2241550"/>
            <a:ext cx="5969000" cy="23225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La première photo « sur ordinateur » date de 1957, aux Etats-Unis. C’est une photo </a:t>
            </a:r>
            <a:r>
              <a:rPr lang="fr-FR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Argentique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 qui a été </a:t>
            </a:r>
            <a:r>
              <a:rPr lang="fr-FR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Numérisée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Ce n’est PAS une photo </a:t>
            </a:r>
            <a:r>
              <a:rPr lang="fr-FR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numérique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</a:p>
        </p:txBody>
      </p:sp>
      <p:pic>
        <p:nvPicPr>
          <p:cNvPr id="24580" name="Image 3">
            <a:extLst>
              <a:ext uri="{FF2B5EF4-FFF2-40B4-BE49-F238E27FC236}">
                <a16:creationId xmlns:a16="http://schemas.microsoft.com/office/drawing/2014/main" id="{BC46B55C-A7B0-FA2F-4D3D-C95BBD3F3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2174875"/>
            <a:ext cx="340995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5A7708-9CD2-A482-086C-DAB01F265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Les Mots de la photo Numérique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78EE05-F0E3-F855-800C-9B4FCE2175D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25613"/>
            <a:ext cx="10394950" cy="39211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Petite pause vocabulaire pour ne pas se perdre…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2568CD9-D265-0E25-3301-7DAB0753DE1D}"/>
              </a:ext>
            </a:extLst>
          </p:cNvPr>
          <p:cNvSpPr txBox="1">
            <a:spLocks/>
          </p:cNvSpPr>
          <p:nvPr/>
        </p:nvSpPr>
        <p:spPr>
          <a:xfrm>
            <a:off x="684213" y="2241550"/>
            <a:ext cx="10393362" cy="317658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Photo Argentique: photo prise avec un appareil photo traditionnel, au moyen d’une réaction chimique.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Photo numérique: Photo prise avec un appareil photo numérique, au moyen d’un capteur et directement enregistrée en mémoire informatique.</a:t>
            </a:r>
          </a:p>
          <a:p>
            <a:pPr fontAlgn="auto">
              <a:spcAft>
                <a:spcPts val="0"/>
              </a:spcAft>
              <a:defRPr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Image Numérisée: image stockée dans une mémoire informatique – elle peut avoir été prise par un appareil numérique, ou avoir été scannée.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CAF23-0E5C-B2C2-E0D8-5A6CC6737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03A2BF-766D-6DB6-0E47-A7F0D82A59E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25613"/>
            <a:ext cx="10394950" cy="39211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Ce gros truc, ça vous fait penser à quelque chose ?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51D49298-49BE-30E7-96D2-7581893602D4}"/>
              </a:ext>
            </a:extLst>
          </p:cNvPr>
          <p:cNvSpPr txBox="1">
            <a:spLocks/>
          </p:cNvSpPr>
          <p:nvPr/>
        </p:nvSpPr>
        <p:spPr>
          <a:xfrm>
            <a:off x="5111750" y="2241550"/>
            <a:ext cx="5969000" cy="23225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Le premier appareil photo numérique inventé par kodak en 1975; les premiers appareils grand public datent du milieu des années 90.  </a:t>
            </a:r>
          </a:p>
        </p:txBody>
      </p:sp>
      <p:pic>
        <p:nvPicPr>
          <p:cNvPr id="26628" name="Image 5">
            <a:extLst>
              <a:ext uri="{FF2B5EF4-FFF2-40B4-BE49-F238E27FC236}">
                <a16:creationId xmlns:a16="http://schemas.microsoft.com/office/drawing/2014/main" id="{42BA584A-4CB4-CD30-715C-75AAC23EB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3" y="2209800"/>
            <a:ext cx="3175000" cy="338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 descr="undefined">
            <a:extLst>
              <a:ext uri="{FF2B5EF4-FFF2-40B4-BE49-F238E27FC236}">
                <a16:creationId xmlns:a16="http://schemas.microsoft.com/office/drawing/2014/main" id="{52F5A688-0256-7BEF-DE6B-BF501876A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25" y="3992563"/>
            <a:ext cx="2990850" cy="259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112B15-F8FC-51CF-EC23-B22004425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/>
              <a:t>HISTORIQUE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341E20-D4A1-40C7-0244-E147FAD577D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5800" y="1725613"/>
            <a:ext cx="10394950" cy="392112"/>
          </a:xfrm>
        </p:spPr>
        <p:txBody>
          <a:bodyPr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/>
              <a:t>Et pour finir …</a:t>
            </a: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AE27879D-F2EC-7C83-5E8B-EDF6409D1323}"/>
              </a:ext>
            </a:extLst>
          </p:cNvPr>
          <p:cNvSpPr txBox="1">
            <a:spLocks/>
          </p:cNvSpPr>
          <p:nvPr/>
        </p:nvSpPr>
        <p:spPr>
          <a:xfrm>
            <a:off x="5111750" y="2241550"/>
            <a:ext cx="5969000" cy="23225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60000"/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solidFill>
                  <a:srgbClr val="0070C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Prise de note :</a:t>
            </a:r>
          </a:p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Le premier téléphone portable avec appareil photo apparait en 2000 (Marque </a:t>
            </a:r>
            <a:r>
              <a:rPr lang="fr-FR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samsung</a:t>
            </a:r>
            <a:r>
              <a:rPr lang="fr-FR" dirty="0">
                <a:latin typeface="Cambria Math" panose="02040503050406030204" pitchFamily="18" charset="0"/>
                <a:ea typeface="Cambria Math" panose="02040503050406030204" pitchFamily="18" charset="0"/>
              </a:rPr>
              <a:t>).</a:t>
            </a:r>
          </a:p>
        </p:txBody>
      </p:sp>
      <p:pic>
        <p:nvPicPr>
          <p:cNvPr id="27652" name="Image 3">
            <a:extLst>
              <a:ext uri="{FF2B5EF4-FFF2-40B4-BE49-F238E27FC236}">
                <a16:creationId xmlns:a16="http://schemas.microsoft.com/office/drawing/2014/main" id="{753FFA88-EAC6-5E2C-7E8A-BED902A50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41550"/>
            <a:ext cx="2151063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rand événem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TM04033927[[fn=Grand événement]]</Template>
  <TotalTime>341</TotalTime>
  <Words>1115</Words>
  <Application>Microsoft Macintosh PowerPoint</Application>
  <PresentationFormat>Widescreen</PresentationFormat>
  <Paragraphs>162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Cambria Math</vt:lpstr>
      <vt:lpstr>Helvetica</vt:lpstr>
      <vt:lpstr>Impact</vt:lpstr>
      <vt:lpstr>Grand événement</vt:lpstr>
      <vt:lpstr>Photo numériquE</vt:lpstr>
      <vt:lpstr>Avant de commencer…</vt:lpstr>
      <vt:lpstr>Avant de commencer…</vt:lpstr>
      <vt:lpstr>HISTORIQUE</vt:lpstr>
      <vt:lpstr>HISTORIQUE</vt:lpstr>
      <vt:lpstr>HISTORIQUE</vt:lpstr>
      <vt:lpstr>Les Mots de la photo Numérique</vt:lpstr>
      <vt:lpstr>HISTORIQUE</vt:lpstr>
      <vt:lpstr>HISTORIQUE</vt:lpstr>
      <vt:lpstr>HISTORIQUE</vt:lpstr>
      <vt:lpstr>Argentique vs Numérique</vt:lpstr>
      <vt:lpstr>Comment voit-on?</vt:lpstr>
      <vt:lpstr>Comment prendre une belle photo ?</vt:lpstr>
      <vt:lpstr>Comment prendre une belle photo ?</vt:lpstr>
      <vt:lpstr>Comment prendre une belle photo ?</vt:lpstr>
      <vt:lpstr>Comment prendre une belle photo ?</vt:lpstr>
      <vt:lpstr>Les Mots de la photo Numérique</vt:lpstr>
      <vt:lpstr>Calcul de résolution</vt:lpstr>
      <vt:lpstr>Exercice 1: Appareil photo numérique</vt:lpstr>
      <vt:lpstr>Exercice 2: Conversion Numérique</vt:lpstr>
      <vt:lpstr>Exercice 3: Codage Couleurs</vt:lpstr>
      <vt:lpstr>Exercice 4: Définition &amp; Résolution</vt:lpstr>
      <vt:lpstr>Coder une image numérique</vt:lpstr>
      <vt:lpstr>Coder une image numérique</vt:lpstr>
      <vt:lpstr>Qualité d’une image numérique</vt:lpstr>
      <vt:lpstr>Les mots de la photo numérique</vt:lpstr>
      <vt:lpstr>Les niveaux de gris</vt:lpstr>
      <vt:lpstr>format</vt:lpstr>
      <vt:lpstr>Compression</vt:lpstr>
      <vt:lpstr>Le format JPG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Photo numériquE</dc:title>
  <dc:creator>alanlegrosbat@outlook.fr</dc:creator>
  <cp:lastModifiedBy>Marc Biver</cp:lastModifiedBy>
  <cp:revision>20</cp:revision>
  <cp:lastPrinted>2023-12-18T09:59:00Z</cp:lastPrinted>
  <dcterms:created xsi:type="dcterms:W3CDTF">2020-05-20T14:26:47Z</dcterms:created>
  <dcterms:modified xsi:type="dcterms:W3CDTF">2023-12-18T09:59:11Z</dcterms:modified>
</cp:coreProperties>
</file>